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2" r:id="rId5"/>
    <p:sldId id="263" r:id="rId6"/>
    <p:sldId id="264" r:id="rId7"/>
    <p:sldId id="265" r:id="rId8"/>
    <p:sldId id="260" r:id="rId9"/>
    <p:sldId id="266" r:id="rId10"/>
    <p:sldId id="267" r:id="rId11"/>
    <p:sldId id="261"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26/10/2015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26/10/2015</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4.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5.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6.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Teorema de Superposición</a:t>
            </a:r>
            <a:endParaRPr lang="es-MX"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Licenciatura en Ingeniería Mecánica </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Profesor(a):Ing. Julio Cesar </a:t>
            </a:r>
            <a:r>
              <a:rPr lang="es-MX" sz="2000" b="1" smtClean="0">
                <a:solidFill>
                  <a:schemeClr val="tx1"/>
                </a:solidFill>
                <a:latin typeface="Arial" pitchFamily="34" charset="0"/>
                <a:cs typeface="Arial" pitchFamily="34" charset="0"/>
              </a:rPr>
              <a:t>Lozano </a:t>
            </a:r>
            <a:r>
              <a:rPr lang="es-MX" sz="2000" b="1" smtClean="0">
                <a:solidFill>
                  <a:schemeClr val="tx1"/>
                </a:solidFill>
                <a:latin typeface="Arial" pitchFamily="34" charset="0"/>
                <a:cs typeface="Arial" pitchFamily="34" charset="0"/>
              </a:rPr>
              <a:t>Rodríguez</a:t>
            </a:r>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 Diciembre 2015</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MX" b="1" dirty="0" smtClean="0">
                <a:latin typeface="Arial" pitchFamily="34" charset="0"/>
                <a:cs typeface="Arial" pitchFamily="34" charset="0"/>
              </a:rPr>
              <a:t>Referencias</a:t>
            </a:r>
            <a:endParaRPr lang="es-MX" b="1" dirty="0">
              <a:latin typeface="Arial" pitchFamily="34" charset="0"/>
              <a:cs typeface="Arial" pitchFamily="34" charset="0"/>
            </a:endParaRPr>
          </a:p>
        </p:txBody>
      </p:sp>
      <p:sp>
        <p:nvSpPr>
          <p:cNvPr id="3" name="2 Marcador de contenido"/>
          <p:cNvSpPr>
            <a:spLocks noGrp="1"/>
          </p:cNvSpPr>
          <p:nvPr>
            <p:ph idx="1"/>
          </p:nvPr>
        </p:nvSpPr>
        <p:spPr>
          <a:xfrm>
            <a:off x="395536" y="1412776"/>
            <a:ext cx="8229600" cy="4525963"/>
          </a:xfrm>
        </p:spPr>
        <p:txBody>
          <a:bodyPr>
            <a:normAutofit/>
          </a:bodyPr>
          <a:lstStyle/>
          <a:p>
            <a:endParaRPr lang="es-MX" b="1" dirty="0">
              <a:latin typeface="Arial" pitchFamily="34" charset="0"/>
              <a:cs typeface="Arial" pitchFamily="34" charset="0"/>
            </a:endParaRPr>
          </a:p>
          <a:p>
            <a:pPr marL="0" indent="0">
              <a:buNone/>
            </a:pPr>
            <a:r>
              <a:rPr lang="es-ES" sz="2500" dirty="0"/>
              <a:t>Charles K. Alexander &amp; Matthew N. O. </a:t>
            </a:r>
            <a:r>
              <a:rPr lang="es-ES" sz="2500" dirty="0" err="1"/>
              <a:t>Sadiku</a:t>
            </a:r>
            <a:r>
              <a:rPr lang="es-ES" sz="2500" dirty="0"/>
              <a:t> (2006), Fundamentos de Circuitos Eléctricos, Mc-Graw-Hill, México.</a:t>
            </a:r>
            <a:endParaRPr lang="es-MX" sz="2500" b="1" dirty="0">
              <a:latin typeface="Arial" pitchFamily="34" charset="0"/>
              <a:cs typeface="Arial" pitchFamily="34" charset="0"/>
            </a:endParaRPr>
          </a:p>
        </p:txBody>
      </p:sp>
      <p:sp>
        <p:nvSpPr>
          <p:cNvPr id="4" name="2 Marcador de contenido"/>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lgn="just">
              <a:lnSpc>
                <a:spcPct val="90000"/>
              </a:lnSpc>
              <a:spcBef>
                <a:spcPct val="10000"/>
              </a:spcBef>
              <a:buFont typeface="Arial" pitchFamily="34" charset="0"/>
              <a:buNone/>
            </a:pPr>
            <a:endParaRPr lang="es-MX" sz="2500" dirty="0" smtClean="0">
              <a:latin typeface="Arial" pitchFamily="34" charset="0"/>
              <a:cs typeface="Arial" pitchFamily="34" charset="0"/>
            </a:endParaRPr>
          </a:p>
          <a:p>
            <a:pPr marL="0" indent="0">
              <a:buFont typeface="Arial" pitchFamily="34" charset="0"/>
              <a:buNone/>
            </a:pPr>
            <a:endParaRPr lang="es-MX"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Teorema de superposición</a:t>
            </a:r>
            <a:endParaRPr lang="es-MX" dirty="0"/>
          </a:p>
        </p:txBody>
      </p:sp>
      <p:sp>
        <p:nvSpPr>
          <p:cNvPr id="3" name="2 Marcador de contenido"/>
          <p:cNvSpPr>
            <a:spLocks noGrp="1"/>
          </p:cNvSpPr>
          <p:nvPr>
            <p:ph idx="1"/>
          </p:nvPr>
        </p:nvSpPr>
        <p:spPr>
          <a:xfrm>
            <a:off x="467544" y="1484784"/>
            <a:ext cx="8229600" cy="4525963"/>
          </a:xfrm>
        </p:spPr>
        <p:txBody>
          <a:bodyPr>
            <a:normAutofit fontScale="92500"/>
          </a:bodyPr>
          <a:lstStyle/>
          <a:p>
            <a:pPr marL="0" indent="0" algn="ctr">
              <a:buNone/>
            </a:pPr>
            <a:r>
              <a:rPr lang="es-MX" sz="2700" b="1" dirty="0">
                <a:latin typeface="Arial" pitchFamily="34" charset="0"/>
                <a:cs typeface="Arial" pitchFamily="34" charset="0"/>
              </a:rPr>
              <a:t>Resumen</a:t>
            </a:r>
          </a:p>
          <a:p>
            <a:pPr marL="0" indent="0" algn="just">
              <a:buNone/>
            </a:pPr>
            <a:r>
              <a:rPr lang="es-MX" sz="2700" b="1" dirty="0" smtClean="0">
                <a:latin typeface="Arial" pitchFamily="34" charset="0"/>
                <a:cs typeface="Arial" pitchFamily="34" charset="0"/>
              </a:rPr>
              <a:t>Una de las principales ventajas de analizar circuitos eléctricos con el uso de las leyes de Kirchhoff, es que se puede solucionar desde su configuración original, sin embargo se han desarrollado métodos para la solución de circuitos mas complejos, utilizando teoremas, como linealidad, superposición, </a:t>
            </a:r>
            <a:r>
              <a:rPr lang="es-MX" sz="2700" b="1" dirty="0" err="1" smtClean="0">
                <a:latin typeface="Arial" pitchFamily="34" charset="0"/>
                <a:cs typeface="Arial" pitchFamily="34" charset="0"/>
              </a:rPr>
              <a:t>Thevenin</a:t>
            </a:r>
            <a:r>
              <a:rPr lang="es-MX" sz="2700" b="1" dirty="0" smtClean="0">
                <a:latin typeface="Arial" pitchFamily="34" charset="0"/>
                <a:cs typeface="Arial" pitchFamily="34" charset="0"/>
              </a:rPr>
              <a:t> y Norton. Propiciando mejores ventajas en el tiempo de solución, por tal motivo se analizara la metodología de solución para el teorema de superposición.</a:t>
            </a:r>
            <a:endParaRPr lang="es-MX" sz="2700" b="1" dirty="0">
              <a:latin typeface="Arial" pitchFamily="34" charset="0"/>
              <a:cs typeface="Arial" pitchFamily="34" charset="0"/>
            </a:endParaRPr>
          </a:p>
          <a:p>
            <a:endParaRPr lang="es-MX" b="1" dirty="0">
              <a:latin typeface="Arial" pitchFamily="34" charset="0"/>
              <a:cs typeface="Arial" pitchFamily="34" charset="0"/>
            </a:endParaRPr>
          </a:p>
          <a:p>
            <a:pPr marL="0" indent="0" algn="ctr">
              <a:buNone/>
            </a:pPr>
            <a:endParaRPr lang="es-MX" dirty="0"/>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Teorema de superposición</a:t>
            </a:r>
            <a:endParaRPr lang="es-MX" dirty="0"/>
          </a:p>
        </p:txBody>
      </p:sp>
      <p:sp>
        <p:nvSpPr>
          <p:cNvPr id="3" name="2 Marcador de contenido"/>
          <p:cNvSpPr>
            <a:spLocks noGrp="1"/>
          </p:cNvSpPr>
          <p:nvPr>
            <p:ph idx="1"/>
          </p:nvPr>
        </p:nvSpPr>
        <p:spPr/>
        <p:txBody>
          <a:bodyPr>
            <a:normAutofit/>
          </a:bodyPr>
          <a:lstStyle/>
          <a:p>
            <a:pPr marL="0" indent="0" algn="ctr">
              <a:buNone/>
            </a:pPr>
            <a:r>
              <a:rPr lang="es-MX" sz="2500" b="1" dirty="0" err="1" smtClean="0">
                <a:latin typeface="Arial" pitchFamily="34" charset="0"/>
                <a:cs typeface="Arial" pitchFamily="34" charset="0"/>
              </a:rPr>
              <a:t>Abstract</a:t>
            </a:r>
            <a:endParaRPr lang="es-MX" sz="2500" b="1" dirty="0" smtClean="0">
              <a:latin typeface="Arial" pitchFamily="34" charset="0"/>
              <a:cs typeface="Arial" pitchFamily="34" charset="0"/>
            </a:endParaRPr>
          </a:p>
          <a:p>
            <a:pPr marL="0" indent="0" algn="just">
              <a:buNone/>
            </a:pPr>
            <a:r>
              <a:rPr lang="en-US" sz="2500" dirty="0">
                <a:latin typeface="Arial" pitchFamily="34" charset="0"/>
                <a:cs typeface="Arial" pitchFamily="34" charset="0"/>
              </a:rPr>
              <a:t>One of the main advantages of analyzing electrical circuits using Kirchhoff's laws is that they can work from their original configuration , though methods have been developed to solve more complex circuits , using theorems , such as linearity, superposition, </a:t>
            </a:r>
            <a:r>
              <a:rPr lang="en-US" sz="2500" dirty="0" err="1">
                <a:latin typeface="Arial" pitchFamily="34" charset="0"/>
                <a:cs typeface="Arial" pitchFamily="34" charset="0"/>
              </a:rPr>
              <a:t>Thevenin</a:t>
            </a:r>
            <a:r>
              <a:rPr lang="en-US" sz="2500" dirty="0">
                <a:latin typeface="Arial" pitchFamily="34" charset="0"/>
                <a:cs typeface="Arial" pitchFamily="34" charset="0"/>
              </a:rPr>
              <a:t> and Norton . It fostering best benefits at the time of solution , as such solution methodology for the superposition theorem is analyzed .</a:t>
            </a:r>
            <a:endParaRPr lang="es-MX" sz="2500" b="1" dirty="0" smtClean="0">
              <a:latin typeface="Arial" pitchFamily="34" charset="0"/>
              <a:cs typeface="Arial" pitchFamily="34" charset="0"/>
            </a:endParaRPr>
          </a:p>
          <a:p>
            <a:endParaRPr lang="es-MX" sz="2500" b="1" dirty="0" smtClean="0">
              <a:latin typeface="Arial" pitchFamily="34" charset="0"/>
              <a:cs typeface="Arial" pitchFamily="34" charset="0"/>
            </a:endParaRPr>
          </a:p>
          <a:p>
            <a:pPr marL="0" indent="0">
              <a:buNone/>
            </a:pPr>
            <a:r>
              <a:rPr lang="es-MX" sz="2500" b="1" dirty="0" err="1" smtClean="0">
                <a:latin typeface="Arial" pitchFamily="34" charset="0"/>
                <a:cs typeface="Arial" pitchFamily="34" charset="0"/>
              </a:rPr>
              <a:t>Keywords</a:t>
            </a:r>
            <a:r>
              <a:rPr lang="es-MX" sz="2500" b="1" dirty="0" smtClean="0">
                <a:latin typeface="Arial" pitchFamily="34" charset="0"/>
                <a:cs typeface="Arial" pitchFamily="34" charset="0"/>
              </a:rPr>
              <a:t>: </a:t>
            </a:r>
            <a:r>
              <a:rPr lang="es-MX" sz="2500" dirty="0" err="1" smtClean="0">
                <a:latin typeface="Arial" pitchFamily="34" charset="0"/>
                <a:cs typeface="Arial" pitchFamily="34" charset="0"/>
              </a:rPr>
              <a:t>Superposicion</a:t>
            </a:r>
            <a:r>
              <a:rPr lang="es-MX" sz="2500" dirty="0" smtClean="0">
                <a:latin typeface="Arial" pitchFamily="34" charset="0"/>
                <a:cs typeface="Arial" pitchFamily="34" charset="0"/>
              </a:rPr>
              <a:t>, </a:t>
            </a:r>
            <a:r>
              <a:rPr lang="es-MX" sz="2500" dirty="0" err="1" smtClean="0">
                <a:latin typeface="Arial" pitchFamily="34" charset="0"/>
                <a:cs typeface="Arial" pitchFamily="34" charset="0"/>
              </a:rPr>
              <a:t>analisis</a:t>
            </a:r>
            <a:r>
              <a:rPr lang="es-MX" sz="2500" dirty="0" smtClean="0">
                <a:latin typeface="Arial" pitchFamily="34" charset="0"/>
                <a:cs typeface="Arial" pitchFamily="34" charset="0"/>
              </a:rPr>
              <a:t> de circuitos,</a:t>
            </a:r>
            <a:endParaRPr lang="es-MX" sz="2500" dirty="0">
              <a:latin typeface="Arial" pitchFamily="34" charset="0"/>
              <a:cs typeface="Arial" pitchFamily="34" charset="0"/>
            </a:endParaRPr>
          </a:p>
        </p:txBody>
      </p:sp>
    </p:spTree>
    <p:extLst>
      <p:ext uri="{BB962C8B-B14F-4D97-AF65-F5344CB8AC3E}">
        <p14:creationId xmlns:p14="http://schemas.microsoft.com/office/powerpoint/2010/main" val="29422518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Teorema de superposición</a:t>
            </a:r>
            <a:endParaRPr lang="es-MX" dirty="0"/>
          </a:p>
        </p:txBody>
      </p:sp>
      <p:sp>
        <p:nvSpPr>
          <p:cNvPr id="3" name="2 Marcador de contenido"/>
          <p:cNvSpPr>
            <a:spLocks noGrp="1"/>
          </p:cNvSpPr>
          <p:nvPr>
            <p:ph idx="1"/>
          </p:nvPr>
        </p:nvSpPr>
        <p:spPr/>
        <p:txBody>
          <a:bodyPr>
            <a:normAutofit fontScale="55000" lnSpcReduction="20000"/>
          </a:bodyPr>
          <a:lstStyle/>
          <a:p>
            <a:pPr>
              <a:lnSpc>
                <a:spcPct val="120000"/>
              </a:lnSpc>
              <a:spcBef>
                <a:spcPts val="600"/>
              </a:spcBef>
              <a:spcAft>
                <a:spcPts val="2400"/>
              </a:spcAft>
              <a:buFontTx/>
              <a:buNone/>
            </a:pPr>
            <a:r>
              <a:rPr lang="es-MX" sz="3600" dirty="0" smtClean="0">
                <a:latin typeface="Arial" pitchFamily="34" charset="0"/>
                <a:cs typeface="Arial" pitchFamily="34" charset="0"/>
              </a:rPr>
              <a:t>Teorema de Superposición:</a:t>
            </a:r>
          </a:p>
          <a:p>
            <a:pPr marL="0" indent="0" algn="just">
              <a:lnSpc>
                <a:spcPct val="120000"/>
              </a:lnSpc>
              <a:spcBef>
                <a:spcPts val="600"/>
              </a:spcBef>
              <a:spcAft>
                <a:spcPts val="1800"/>
              </a:spcAft>
              <a:buNone/>
            </a:pPr>
            <a:r>
              <a:rPr lang="es-MX" sz="3600" dirty="0" smtClean="0">
                <a:latin typeface="Arial" pitchFamily="34" charset="0"/>
                <a:cs typeface="Arial" pitchFamily="34" charset="0"/>
              </a:rPr>
              <a:t>En cualquier circuito lineal que contiene múltiples fuentes independientes, la corriente o voltaje en cualquier punto de la red se puede calcular como la suma algebraica de las contribuciones individuales de cada fuente. Recordando que un circuito lineal se construye solamente uno de los elementos lineales (resistores lineales, y condensadores e inductores lineales, fuentes dependientes lineales) y fuentes independientes.  </a:t>
            </a:r>
          </a:p>
          <a:p>
            <a:pPr marL="0" indent="0">
              <a:lnSpc>
                <a:spcPct val="120000"/>
              </a:lnSpc>
              <a:spcBef>
                <a:spcPts val="600"/>
              </a:spcBef>
              <a:buNone/>
            </a:pPr>
            <a:r>
              <a:rPr lang="es-MX" sz="3600" dirty="0" smtClean="0">
                <a:latin typeface="Arial" pitchFamily="34" charset="0"/>
                <a:cs typeface="Arial" pitchFamily="34" charset="0"/>
              </a:rPr>
              <a:t>Lineal significa que las características I-V de todas las partes son representadas por líneas rectas.</a:t>
            </a:r>
          </a:p>
          <a:p>
            <a:pPr marL="0" indent="0">
              <a:buNone/>
            </a:pPr>
            <a:endParaRPr lang="es-MX" b="1" dirty="0">
              <a:latin typeface="Arial" pitchFamily="34" charset="0"/>
              <a:cs typeface="Arial" pitchFamily="34" charset="0"/>
            </a:endParaRPr>
          </a:p>
        </p:txBody>
      </p:sp>
    </p:spTree>
    <p:extLst>
      <p:ext uri="{BB962C8B-B14F-4D97-AF65-F5344CB8AC3E}">
        <p14:creationId xmlns:p14="http://schemas.microsoft.com/office/powerpoint/2010/main" val="4365266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Teorema de superposición</a:t>
            </a:r>
            <a:endParaRPr lang="es-MX" dirty="0"/>
          </a:p>
        </p:txBody>
      </p:sp>
      <p:sp>
        <p:nvSpPr>
          <p:cNvPr id="3" name="2 Marcador de contenido"/>
          <p:cNvSpPr>
            <a:spLocks noGrp="1"/>
          </p:cNvSpPr>
          <p:nvPr>
            <p:ph idx="1"/>
          </p:nvPr>
        </p:nvSpPr>
        <p:spPr/>
        <p:txBody>
          <a:bodyPr>
            <a:normAutofit fontScale="92500" lnSpcReduction="10000"/>
          </a:bodyPr>
          <a:lstStyle/>
          <a:p>
            <a:pPr marL="0" indent="0">
              <a:lnSpc>
                <a:spcPct val="90000"/>
              </a:lnSpc>
              <a:buNone/>
            </a:pPr>
            <a:r>
              <a:rPr lang="es-MX" sz="2700" b="1" dirty="0" smtClean="0">
                <a:latin typeface="Arial" pitchFamily="34" charset="0"/>
                <a:cs typeface="Arial" pitchFamily="34" charset="0"/>
              </a:rPr>
              <a:t>Procedimiento:</a:t>
            </a:r>
          </a:p>
          <a:p>
            <a:pPr>
              <a:lnSpc>
                <a:spcPct val="90000"/>
              </a:lnSpc>
            </a:pPr>
            <a:endParaRPr lang="es-MX" sz="2700" dirty="0" smtClean="0">
              <a:latin typeface="Arial" pitchFamily="34" charset="0"/>
              <a:cs typeface="Arial" pitchFamily="34" charset="0"/>
            </a:endParaRPr>
          </a:p>
          <a:p>
            <a:pPr lvl="1">
              <a:lnSpc>
                <a:spcPct val="90000"/>
              </a:lnSpc>
              <a:spcBef>
                <a:spcPct val="10000"/>
              </a:spcBef>
              <a:buFontTx/>
              <a:buAutoNum type="arabicPeriod"/>
            </a:pPr>
            <a:r>
              <a:rPr lang="es-MX" sz="2700" dirty="0" smtClean="0">
                <a:latin typeface="Arial" pitchFamily="34" charset="0"/>
                <a:cs typeface="Arial" pitchFamily="34" charset="0"/>
              </a:rPr>
              <a:t>Determine la contribución debida a una sola fuente independiente. </a:t>
            </a:r>
          </a:p>
          <a:p>
            <a:pPr lvl="1">
              <a:lnSpc>
                <a:spcPct val="90000"/>
              </a:lnSpc>
              <a:spcBef>
                <a:spcPct val="10000"/>
              </a:spcBef>
              <a:buFontTx/>
              <a:buAutoNum type="arabicPeriod"/>
            </a:pPr>
            <a:endParaRPr lang="es-MX" sz="2700" dirty="0" smtClean="0">
              <a:latin typeface="Arial" pitchFamily="34" charset="0"/>
              <a:cs typeface="Arial" pitchFamily="34" charset="0"/>
            </a:endParaRPr>
          </a:p>
          <a:p>
            <a:pPr lvl="3">
              <a:lnSpc>
                <a:spcPct val="90000"/>
              </a:lnSpc>
              <a:spcBef>
                <a:spcPct val="10000"/>
              </a:spcBef>
              <a:buFontTx/>
              <a:buChar char="•"/>
            </a:pPr>
            <a:r>
              <a:rPr lang="es-MX" sz="2700" dirty="0" smtClean="0">
                <a:latin typeface="Arial" pitchFamily="34" charset="0"/>
                <a:cs typeface="Arial" pitchFamily="34" charset="0"/>
              </a:rPr>
              <a:t>Ajuste todas las demás fuentes a 0.</a:t>
            </a:r>
          </a:p>
          <a:p>
            <a:pPr lvl="3">
              <a:lnSpc>
                <a:spcPct val="90000"/>
              </a:lnSpc>
              <a:spcBef>
                <a:spcPct val="10000"/>
              </a:spcBef>
            </a:pPr>
            <a:r>
              <a:rPr lang="es-MX" sz="2700" dirty="0" smtClean="0">
                <a:latin typeface="Arial" pitchFamily="34" charset="0"/>
                <a:cs typeface="Arial" pitchFamily="34" charset="0"/>
              </a:rPr>
              <a:t>  </a:t>
            </a:r>
          </a:p>
          <a:p>
            <a:pPr lvl="3">
              <a:lnSpc>
                <a:spcPct val="90000"/>
              </a:lnSpc>
              <a:spcBef>
                <a:spcPct val="10000"/>
              </a:spcBef>
              <a:buFontTx/>
              <a:buChar char="•"/>
            </a:pPr>
            <a:r>
              <a:rPr lang="es-MX" sz="2700" dirty="0" err="1" smtClean="0">
                <a:latin typeface="Arial" pitchFamily="34" charset="0"/>
                <a:cs typeface="Arial" pitchFamily="34" charset="0"/>
              </a:rPr>
              <a:t>Reemplaze</a:t>
            </a:r>
            <a:r>
              <a:rPr lang="es-MX" sz="2700" dirty="0" smtClean="0">
                <a:latin typeface="Arial" pitchFamily="34" charset="0"/>
                <a:cs typeface="Arial" pitchFamily="34" charset="0"/>
              </a:rPr>
              <a:t> las fuentes de voltaje independientes por cortocircuitos.</a:t>
            </a:r>
          </a:p>
          <a:p>
            <a:pPr lvl="3">
              <a:lnSpc>
                <a:spcPct val="90000"/>
              </a:lnSpc>
              <a:spcBef>
                <a:spcPct val="10000"/>
              </a:spcBef>
            </a:pPr>
            <a:endParaRPr lang="es-MX" sz="2700" dirty="0" smtClean="0">
              <a:latin typeface="Arial" pitchFamily="34" charset="0"/>
              <a:cs typeface="Arial" pitchFamily="34" charset="0"/>
            </a:endParaRPr>
          </a:p>
          <a:p>
            <a:pPr lvl="3">
              <a:lnSpc>
                <a:spcPct val="90000"/>
              </a:lnSpc>
              <a:spcBef>
                <a:spcPct val="10000"/>
              </a:spcBef>
              <a:buFontTx/>
              <a:buChar char="•"/>
            </a:pPr>
            <a:r>
              <a:rPr lang="es-MX" sz="2700" dirty="0" err="1" smtClean="0">
                <a:latin typeface="Arial" pitchFamily="34" charset="0"/>
                <a:cs typeface="Arial" pitchFamily="34" charset="0"/>
              </a:rPr>
              <a:t>Reemplaze</a:t>
            </a:r>
            <a:r>
              <a:rPr lang="es-MX" sz="2700" dirty="0" smtClean="0">
                <a:latin typeface="Arial" pitchFamily="34" charset="0"/>
                <a:cs typeface="Arial" pitchFamily="34" charset="0"/>
              </a:rPr>
              <a:t> las fuentes de corriente independiente por circuitos abiertos.</a:t>
            </a:r>
          </a:p>
          <a:p>
            <a:pPr lvl="3">
              <a:lnSpc>
                <a:spcPct val="90000"/>
              </a:lnSpc>
              <a:spcBef>
                <a:spcPct val="10000"/>
              </a:spcBef>
            </a:pPr>
            <a:endParaRPr lang="en-US" sz="2700" dirty="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spTree>
    <p:extLst>
      <p:ext uri="{BB962C8B-B14F-4D97-AF65-F5344CB8AC3E}">
        <p14:creationId xmlns:p14="http://schemas.microsoft.com/office/powerpoint/2010/main" val="4365266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Teorema de superposición</a:t>
            </a:r>
            <a:endParaRPr lang="es-MX" dirty="0"/>
          </a:p>
        </p:txBody>
      </p:sp>
      <p:sp>
        <p:nvSpPr>
          <p:cNvPr id="3" name="2 Marcador de contenido"/>
          <p:cNvSpPr>
            <a:spLocks noGrp="1"/>
          </p:cNvSpPr>
          <p:nvPr>
            <p:ph idx="1"/>
          </p:nvPr>
        </p:nvSpPr>
        <p:spPr/>
        <p:txBody>
          <a:bodyPr>
            <a:normAutofit/>
          </a:bodyPr>
          <a:lstStyle/>
          <a:p>
            <a:pPr marL="457200" lvl="1" indent="0" algn="just">
              <a:lnSpc>
                <a:spcPct val="90000"/>
              </a:lnSpc>
              <a:spcBef>
                <a:spcPct val="10000"/>
              </a:spcBef>
              <a:buNone/>
            </a:pPr>
            <a:r>
              <a:rPr lang="es-MX" sz="2500" dirty="0" smtClean="0">
                <a:latin typeface="Arial" pitchFamily="34" charset="0"/>
                <a:cs typeface="Arial" pitchFamily="34" charset="0"/>
              </a:rPr>
              <a:t>2. Repita para cada fuente independiente.</a:t>
            </a:r>
          </a:p>
          <a:p>
            <a:pPr lvl="1" algn="just">
              <a:lnSpc>
                <a:spcPct val="90000"/>
              </a:lnSpc>
              <a:spcBef>
                <a:spcPct val="10000"/>
              </a:spcBef>
              <a:buFontTx/>
              <a:buAutoNum type="arabicPeriod"/>
            </a:pPr>
            <a:endParaRPr lang="es-MX" sz="2500" dirty="0" smtClean="0">
              <a:latin typeface="Arial" pitchFamily="34" charset="0"/>
              <a:cs typeface="Arial" pitchFamily="34" charset="0"/>
            </a:endParaRPr>
          </a:p>
          <a:p>
            <a:pPr marL="457200" lvl="1" indent="0" algn="just">
              <a:lnSpc>
                <a:spcPct val="90000"/>
              </a:lnSpc>
              <a:spcBef>
                <a:spcPct val="10000"/>
              </a:spcBef>
              <a:buNone/>
            </a:pPr>
            <a:r>
              <a:rPr lang="es-MX" sz="2500" dirty="0" smtClean="0">
                <a:latin typeface="Arial" pitchFamily="34" charset="0"/>
                <a:cs typeface="Arial" pitchFamily="34" charset="0"/>
              </a:rPr>
              <a:t>3. Sume las contribuciones individuales para obtener los voltajes y corrientes deseados.</a:t>
            </a:r>
          </a:p>
          <a:p>
            <a:pPr marL="457200" lvl="1" indent="0" algn="just">
              <a:lnSpc>
                <a:spcPct val="90000"/>
              </a:lnSpc>
              <a:spcBef>
                <a:spcPct val="10000"/>
              </a:spcBef>
              <a:buNone/>
            </a:pPr>
            <a:endParaRPr lang="es-MX" sz="2500" dirty="0">
              <a:latin typeface="Arial" pitchFamily="34" charset="0"/>
              <a:cs typeface="Arial" pitchFamily="34" charset="0"/>
            </a:endParaRPr>
          </a:p>
          <a:p>
            <a:pPr marL="457200" lvl="1" indent="0" algn="just">
              <a:lnSpc>
                <a:spcPct val="90000"/>
              </a:lnSpc>
              <a:spcBef>
                <a:spcPct val="10000"/>
              </a:spcBef>
              <a:buNone/>
            </a:pPr>
            <a:r>
              <a:rPr lang="es-MX" sz="2500" dirty="0" smtClean="0">
                <a:latin typeface="Arial" pitchFamily="34" charset="0"/>
                <a:cs typeface="Arial" pitchFamily="34" charset="0"/>
              </a:rPr>
              <a:t>Ejemplo: determine V</a:t>
            </a:r>
            <a:r>
              <a:rPr lang="es-MX" sz="1600" dirty="0" smtClean="0">
                <a:latin typeface="Arial" pitchFamily="34" charset="0"/>
                <a:cs typeface="Arial" pitchFamily="34" charset="0"/>
              </a:rPr>
              <a:t>0</a:t>
            </a:r>
          </a:p>
          <a:p>
            <a:pPr marL="457200" lvl="1" indent="0" algn="just">
              <a:lnSpc>
                <a:spcPct val="90000"/>
              </a:lnSpc>
              <a:spcBef>
                <a:spcPct val="10000"/>
              </a:spcBef>
              <a:buNone/>
            </a:pPr>
            <a:endParaRPr lang="es-MX" sz="2500" dirty="0" smtClean="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3297" y="4133850"/>
            <a:ext cx="3190875"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65266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6" y="4365104"/>
            <a:ext cx="8229600" cy="1143000"/>
          </a:xfrm>
        </p:spPr>
        <p:txBody>
          <a:bodyPr>
            <a:normAutofit/>
          </a:bodyPr>
          <a:lstStyle/>
          <a:p>
            <a:pPr marL="0" indent="0"/>
            <a:r>
              <a:rPr lang="es-MX" sz="2500" dirty="0" smtClean="0"/>
              <a:t>La solución por superposición queda de la siguiente forma</a:t>
            </a:r>
            <a:br>
              <a:rPr lang="es-MX" sz="2500" dirty="0" smtClean="0"/>
            </a:br>
            <a:r>
              <a:rPr lang="es-MX" sz="2500" dirty="0" smtClean="0"/>
              <a:t>V</a:t>
            </a:r>
            <a:r>
              <a:rPr lang="es-MX" sz="1800" dirty="0" smtClean="0"/>
              <a:t>0</a:t>
            </a:r>
            <a:r>
              <a:rPr lang="es-MX" sz="2500" dirty="0" smtClean="0"/>
              <a:t>=V</a:t>
            </a:r>
            <a:r>
              <a:rPr lang="es-MX" sz="2000" dirty="0" smtClean="0"/>
              <a:t>0a</a:t>
            </a:r>
            <a:r>
              <a:rPr lang="es-MX" sz="2500" dirty="0" smtClean="0"/>
              <a:t> +V</a:t>
            </a:r>
            <a:r>
              <a:rPr lang="es-MX" sz="1800" dirty="0" smtClean="0"/>
              <a:t>0b</a:t>
            </a:r>
            <a:endParaRPr lang="es-MX" sz="2500" b="1" dirty="0">
              <a:latin typeface="Arial"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336" y="2420888"/>
            <a:ext cx="3228975"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 Título"/>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mtClean="0"/>
              <a:t>Teorema de superposición</a:t>
            </a:r>
            <a:endParaRPr lang="es-MX" b="1" dirty="0">
              <a:latin typeface="Arial" pitchFamily="34" charset="0"/>
              <a:cs typeface="Arial" pitchFamily="34" charset="0"/>
            </a:endParaRP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7295" y="2420888"/>
            <a:ext cx="333375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 Título"/>
          <p:cNvSpPr txBox="1">
            <a:spLocks/>
          </p:cNvSpPr>
          <p:nvPr/>
        </p:nvSpPr>
        <p:spPr>
          <a:xfrm>
            <a:off x="395535" y="3779457"/>
            <a:ext cx="8229600" cy="7296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2500" dirty="0" smtClean="0"/>
              <a:t>Circuito a                                      circuito b</a:t>
            </a:r>
            <a:endParaRPr lang="es-MX" sz="2500" b="1" dirty="0">
              <a:latin typeface="Arial" pitchFamily="34" charset="0"/>
              <a:cs typeface="Arial" pitchFamily="34" charset="0"/>
            </a:endParaRPr>
          </a:p>
        </p:txBody>
      </p:sp>
      <p:sp>
        <p:nvSpPr>
          <p:cNvPr id="10" name="1 Título"/>
          <p:cNvSpPr txBox="1">
            <a:spLocks/>
          </p:cNvSpPr>
          <p:nvPr/>
        </p:nvSpPr>
        <p:spPr>
          <a:xfrm>
            <a:off x="700336" y="164556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2500" dirty="0" smtClean="0"/>
              <a:t>Circuitos a solucionar paso 1</a:t>
            </a:r>
            <a:endParaRPr lang="es-MX" sz="2500" b="1" dirty="0">
              <a:latin typeface="Arial" pitchFamily="34" charset="0"/>
              <a:cs typeface="Arial" pitchFamily="34" charset="0"/>
            </a:endParaRPr>
          </a:p>
        </p:txBody>
      </p:sp>
    </p:spTree>
    <p:extLst>
      <p:ext uri="{BB962C8B-B14F-4D97-AF65-F5344CB8AC3E}">
        <p14:creationId xmlns:p14="http://schemas.microsoft.com/office/powerpoint/2010/main" val="3885411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5" y="3789040"/>
            <a:ext cx="8229600" cy="1944216"/>
          </a:xfrm>
        </p:spPr>
        <p:txBody>
          <a:bodyPr>
            <a:normAutofit fontScale="90000"/>
          </a:bodyPr>
          <a:lstStyle/>
          <a:p>
            <a:pPr marL="0" indent="0" algn="l"/>
            <a:r>
              <a:rPr lang="es-MX" sz="2500" dirty="0" smtClean="0">
                <a:latin typeface="Arial" pitchFamily="34" charset="0"/>
                <a:cs typeface="Arial" pitchFamily="34" charset="0"/>
              </a:rPr>
              <a:t>Realizando recorrido de malla la ecuación queda:</a:t>
            </a:r>
            <a:r>
              <a:rPr lang="es-MX" sz="2500" b="1" dirty="0" smtClean="0">
                <a:latin typeface="Arial" pitchFamily="34" charset="0"/>
                <a:cs typeface="Arial" pitchFamily="34" charset="0"/>
              </a:rPr>
              <a:t/>
            </a:r>
            <a:br>
              <a:rPr lang="es-MX" sz="2500" b="1" dirty="0" smtClean="0">
                <a:latin typeface="Arial" pitchFamily="34" charset="0"/>
                <a:cs typeface="Arial" pitchFamily="34" charset="0"/>
              </a:rPr>
            </a:br>
            <a:r>
              <a:rPr lang="es-MX" sz="2500" b="1" dirty="0" smtClean="0">
                <a:latin typeface="Arial" pitchFamily="34" charset="0"/>
                <a:cs typeface="Arial" pitchFamily="34" charset="0"/>
              </a:rPr>
              <a:t>12(I1)+4(I1)+4=0</a:t>
            </a:r>
            <a:br>
              <a:rPr lang="es-MX" sz="2500" b="1" dirty="0" smtClean="0">
                <a:latin typeface="Arial" pitchFamily="34" charset="0"/>
                <a:cs typeface="Arial" pitchFamily="34" charset="0"/>
              </a:rPr>
            </a:br>
            <a:r>
              <a:rPr lang="es-MX" sz="2500" dirty="0" smtClean="0">
                <a:latin typeface="Arial" pitchFamily="34" charset="0"/>
                <a:cs typeface="Arial" pitchFamily="34" charset="0"/>
              </a:rPr>
              <a:t>solucionando</a:t>
            </a:r>
            <a:br>
              <a:rPr lang="es-MX" sz="2500" dirty="0" smtClean="0">
                <a:latin typeface="Arial" pitchFamily="34" charset="0"/>
                <a:cs typeface="Arial" pitchFamily="34" charset="0"/>
              </a:rPr>
            </a:br>
            <a:r>
              <a:rPr lang="es-MX" sz="2500" dirty="0" smtClean="0">
                <a:latin typeface="Arial" pitchFamily="34" charset="0"/>
                <a:cs typeface="Arial" pitchFamily="34" charset="0"/>
              </a:rPr>
              <a:t>I1=- 4/16=-0.25</a:t>
            </a:r>
            <a:br>
              <a:rPr lang="es-MX" sz="2500" dirty="0" smtClean="0">
                <a:latin typeface="Arial" pitchFamily="34" charset="0"/>
                <a:cs typeface="Arial" pitchFamily="34" charset="0"/>
              </a:rPr>
            </a:br>
            <a:r>
              <a:rPr lang="es-MX" sz="2500" dirty="0" smtClean="0">
                <a:latin typeface="Arial" pitchFamily="34" charset="0"/>
                <a:cs typeface="Arial" pitchFamily="34" charset="0"/>
              </a:rPr>
              <a:t>V</a:t>
            </a:r>
            <a:r>
              <a:rPr lang="es-MX" sz="1800" dirty="0" smtClean="0">
                <a:latin typeface="Arial" pitchFamily="34" charset="0"/>
                <a:cs typeface="Arial" pitchFamily="34" charset="0"/>
              </a:rPr>
              <a:t>0</a:t>
            </a:r>
            <a:r>
              <a:rPr lang="es-MX" sz="2200" dirty="0" smtClean="0">
                <a:latin typeface="Arial" pitchFamily="34" charset="0"/>
                <a:cs typeface="Arial" pitchFamily="34" charset="0"/>
              </a:rPr>
              <a:t>=I1R=(-0.25*4)=-1</a:t>
            </a:r>
            <a:r>
              <a:rPr lang="es-MX" sz="2500" dirty="0">
                <a:latin typeface="Arial" pitchFamily="34" charset="0"/>
                <a:cs typeface="Arial" pitchFamily="34" charset="0"/>
              </a:rPr>
              <a:t/>
            </a:r>
            <a:br>
              <a:rPr lang="es-MX" sz="2500" dirty="0">
                <a:latin typeface="Arial" pitchFamily="34" charset="0"/>
                <a:cs typeface="Arial" pitchFamily="34" charset="0"/>
              </a:rPr>
            </a:br>
            <a:endParaRPr lang="es-MX" sz="2500" dirty="0">
              <a:latin typeface="Arial" pitchFamily="34" charset="0"/>
              <a:cs typeface="Arial" pitchFamily="34"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336" y="1916832"/>
            <a:ext cx="3228975"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 Título"/>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mtClean="0"/>
              <a:t>Teorema de superposición</a:t>
            </a:r>
            <a:endParaRPr lang="es-MX" b="1" dirty="0">
              <a:latin typeface="Arial" pitchFamily="34" charset="0"/>
              <a:cs typeface="Arial" pitchFamily="34" charset="0"/>
            </a:endParaRPr>
          </a:p>
        </p:txBody>
      </p:sp>
      <p:sp>
        <p:nvSpPr>
          <p:cNvPr id="9" name="1 Título"/>
          <p:cNvSpPr txBox="1">
            <a:spLocks/>
          </p:cNvSpPr>
          <p:nvPr/>
        </p:nvSpPr>
        <p:spPr>
          <a:xfrm>
            <a:off x="395535" y="3275401"/>
            <a:ext cx="3816425" cy="7296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2500" dirty="0" smtClean="0"/>
              <a:t>Circuito a                                      </a:t>
            </a:r>
            <a:endParaRPr lang="es-MX" sz="2500" b="1" dirty="0">
              <a:latin typeface="Arial" pitchFamily="34" charset="0"/>
              <a:cs typeface="Arial" pitchFamily="34" charset="0"/>
            </a:endParaRPr>
          </a:p>
        </p:txBody>
      </p:sp>
      <p:sp>
        <p:nvSpPr>
          <p:cNvPr id="3" name="2 Flecha en U"/>
          <p:cNvSpPr/>
          <p:nvPr/>
        </p:nvSpPr>
        <p:spPr>
          <a:xfrm>
            <a:off x="1536918" y="2534630"/>
            <a:ext cx="692968" cy="21220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31210442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61463" y="3627365"/>
            <a:ext cx="8229600" cy="1143000"/>
          </a:xfrm>
        </p:spPr>
        <p:txBody>
          <a:bodyPr>
            <a:normAutofit fontScale="90000"/>
          </a:bodyPr>
          <a:lstStyle/>
          <a:p>
            <a:pPr marL="0" indent="0"/>
            <a:r>
              <a:rPr lang="es-MX" sz="2500" dirty="0" smtClean="0"/>
              <a:t>Por divisores de corriente</a:t>
            </a:r>
            <a:br>
              <a:rPr lang="es-MX" sz="2500" dirty="0" smtClean="0"/>
            </a:br>
            <a:r>
              <a:rPr lang="es-MX" sz="2500" dirty="0" smtClean="0"/>
              <a:t>V</a:t>
            </a:r>
            <a:r>
              <a:rPr lang="es-MX" sz="1800" dirty="0" smtClean="0"/>
              <a:t>0b =(</a:t>
            </a:r>
            <a:r>
              <a:rPr lang="es-MX" sz="2200" dirty="0" smtClean="0"/>
              <a:t>4*12/(12+4))4 = -12</a:t>
            </a:r>
            <a:r>
              <a:rPr lang="es-MX" sz="1800" dirty="0" smtClean="0"/>
              <a:t/>
            </a:r>
            <a:br>
              <a:rPr lang="es-MX" sz="1800" dirty="0" smtClean="0"/>
            </a:br>
            <a:r>
              <a:rPr lang="es-MX" sz="1800" dirty="0"/>
              <a:t/>
            </a:r>
            <a:br>
              <a:rPr lang="es-MX" sz="1800" dirty="0"/>
            </a:br>
            <a:r>
              <a:rPr lang="es-MX" sz="2200" dirty="0"/>
              <a:t>V0=V0a +</a:t>
            </a:r>
            <a:r>
              <a:rPr lang="es-MX" sz="2200" dirty="0" smtClean="0"/>
              <a:t>V0b=-1-12=-13V</a:t>
            </a:r>
            <a:r>
              <a:rPr lang="es-MX" sz="1800" dirty="0" smtClean="0"/>
              <a:t/>
            </a:r>
            <a:br>
              <a:rPr lang="es-MX" sz="1800" dirty="0" smtClean="0"/>
            </a:br>
            <a:endParaRPr lang="es-MX" sz="2500" b="1" dirty="0">
              <a:latin typeface="Arial" pitchFamily="34" charset="0"/>
              <a:cs typeface="Arial" pitchFamily="34" charset="0"/>
            </a:endParaRPr>
          </a:p>
        </p:txBody>
      </p:sp>
      <p:sp>
        <p:nvSpPr>
          <p:cNvPr id="6" name="1 Título"/>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mtClean="0"/>
              <a:t>Teorema de superposición</a:t>
            </a:r>
            <a:endParaRPr lang="es-MX" b="1" dirty="0">
              <a:latin typeface="Arial" pitchFamily="34" charset="0"/>
              <a:cs typeface="Arial" pitchFamily="34" charset="0"/>
            </a:endParaRP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411" y="1521743"/>
            <a:ext cx="333375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 Título"/>
          <p:cNvSpPr txBox="1">
            <a:spLocks/>
          </p:cNvSpPr>
          <p:nvPr/>
        </p:nvSpPr>
        <p:spPr>
          <a:xfrm>
            <a:off x="167073" y="2912393"/>
            <a:ext cx="3816425" cy="7296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2500" dirty="0" smtClean="0"/>
              <a:t>circuito b</a:t>
            </a:r>
            <a:endParaRPr lang="es-MX" sz="2500" b="1" dirty="0">
              <a:latin typeface="Arial" pitchFamily="34" charset="0"/>
              <a:cs typeface="Arial" pitchFamily="34" charset="0"/>
            </a:endParaRPr>
          </a:p>
        </p:txBody>
      </p:sp>
      <p:sp>
        <p:nvSpPr>
          <p:cNvPr id="10" name="1 Título"/>
          <p:cNvSpPr txBox="1">
            <a:spLocks/>
          </p:cNvSpPr>
          <p:nvPr/>
        </p:nvSpPr>
        <p:spPr>
          <a:xfrm>
            <a:off x="700336" y="164556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MX" sz="2500" b="1" dirty="0">
              <a:latin typeface="Arial" pitchFamily="34" charset="0"/>
              <a:cs typeface="Arial" pitchFamily="34" charset="0"/>
            </a:endParaRPr>
          </a:p>
        </p:txBody>
      </p:sp>
    </p:spTree>
    <p:extLst>
      <p:ext uri="{BB962C8B-B14F-4D97-AF65-F5344CB8AC3E}">
        <p14:creationId xmlns:p14="http://schemas.microsoft.com/office/powerpoint/2010/main" val="31210442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238</TotalTime>
  <Words>412</Words>
  <Application>Microsoft Office PowerPoint</Application>
  <PresentationFormat>Presentación en pantalla (4:3)</PresentationFormat>
  <Paragraphs>49</Paragraphs>
  <Slides>10</Slides>
  <Notes>0</Notes>
  <HiddenSlides>0</HiddenSlides>
  <MMClips>0</MMClips>
  <ScaleCrop>false</ScaleCrop>
  <HeadingPairs>
    <vt:vector size="4" baseType="variant">
      <vt:variant>
        <vt:lpstr>Tema</vt:lpstr>
      </vt:variant>
      <vt:variant>
        <vt:i4>2</vt:i4>
      </vt:variant>
      <vt:variant>
        <vt:lpstr>Títulos de diapositiva</vt:lpstr>
      </vt:variant>
      <vt:variant>
        <vt:i4>10</vt:i4>
      </vt:variant>
    </vt:vector>
  </HeadingPairs>
  <TitlesOfParts>
    <vt:vector size="12" baseType="lpstr">
      <vt:lpstr>Tema de Office</vt:lpstr>
      <vt:lpstr>1_Tema de Office</vt:lpstr>
      <vt:lpstr>Teorema de Superposición</vt:lpstr>
      <vt:lpstr>Teorema de superposición</vt:lpstr>
      <vt:lpstr>Teorema de superposición</vt:lpstr>
      <vt:lpstr>Teorema de superposición</vt:lpstr>
      <vt:lpstr>Teorema de superposición</vt:lpstr>
      <vt:lpstr>Teorema de superposición</vt:lpstr>
      <vt:lpstr>La solución por superposición queda de la siguiente forma V0=V0a +V0b</vt:lpstr>
      <vt:lpstr>Realizando recorrido de malla la ecuación queda: 12(I1)+4(I1)+4=0 solucionando I1=- 4/16=-0.25 V0=I1R=(-0.25*4)=-1 </vt:lpstr>
      <vt:lpstr>Por divisores de corriente V0b =(4*12/(12+4))4 = -12  V0=V0a +V0b=-1-12=-13V </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LOZANO_JCLR</cp:lastModifiedBy>
  <cp:revision>25</cp:revision>
  <dcterms:created xsi:type="dcterms:W3CDTF">2012-12-04T21:22:09Z</dcterms:created>
  <dcterms:modified xsi:type="dcterms:W3CDTF">2015-10-27T00:23:51Z</dcterms:modified>
</cp:coreProperties>
</file>